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jX3Ls28KhVQEkn6GVeuvD8zlgC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EA8D03-3D84-46C5-8C06-855FA61D6FA0}">
  <a:tblStyle styleId="{77EA8D03-3D84-46C5-8C06-855FA61D6FA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ce16fff081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ce16fff081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ce16fff081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2ce16fff081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4" name="Google Shape;25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ce16fff081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2ce16fff081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568"/>
              </a:srgbClr>
            </a:outerShdw>
          </a:effectLst>
        </p:spPr>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568"/>
              </a:srgbClr>
            </a:outerShdw>
          </a:effectLst>
        </p:spPr>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568"/>
              </a:srgbClr>
            </a:outerShdw>
          </a:effectLst>
        </p:spPr>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a:t>Security Policy Presentation</a:t>
            </a:r>
            <a:endParaRPr/>
          </a:p>
          <a:p>
            <a:pPr marL="0" lvl="0" indent="0" algn="l" rtl="0">
              <a:lnSpc>
                <a:spcPct val="70000"/>
              </a:lnSpc>
              <a:spcBef>
                <a:spcPts val="1000"/>
              </a:spcBef>
              <a:spcAft>
                <a:spcPts val="0"/>
              </a:spcAft>
              <a:buClr>
                <a:schemeClr val="lt1"/>
              </a:buClr>
              <a:buSzPts val="1850"/>
              <a:buNone/>
            </a:pPr>
            <a:r>
              <a:rPr lang="en-US" sz="1850"/>
              <a:t>Developer: </a:t>
            </a:r>
            <a:r>
              <a:rPr lang="en-US" sz="1850" i="1"/>
              <a:t>Nate Bennett</a:t>
            </a:r>
            <a:endParaRPr i="1"/>
          </a:p>
        </p:txBody>
      </p:sp>
      <p:pic>
        <p:nvPicPr>
          <p:cNvPr id="146" name="Google Shape;146;p1" descr="Green Pace logo"/>
          <p:cNvPicPr preferRelativeResize="0"/>
          <p:nvPr/>
        </p:nvPicPr>
        <p:blipFill rotWithShape="1">
          <a:blip r:embed="rId5">
            <a:alphaModFix/>
          </a:blip>
          <a:srcRect/>
          <a:stretch/>
        </p:blipFill>
        <p:spPr>
          <a:xfrm>
            <a:off x="7440774" y="659854"/>
            <a:ext cx="2921424" cy="3786772"/>
          </a:xfrm>
          <a:prstGeom prst="rect">
            <a:avLst/>
          </a:prstGeom>
          <a:noFill/>
          <a:ln>
            <a:noFill/>
          </a:ln>
        </p:spPr>
      </p:pic>
      <p:pic>
        <p:nvPicPr>
          <p:cNvPr id="21" name="Audio 20">
            <a:hlinkClick r:id="" action="ppaction://media"/>
            <a:extLst>
              <a:ext uri="{FF2B5EF4-FFF2-40B4-BE49-F238E27FC236}">
                <a16:creationId xmlns:a16="http://schemas.microsoft.com/office/drawing/2014/main" id="{EB60C89D-B777-F113-BC0E-DF1AA6302A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013"/>
    </mc:Choice>
    <mc:Fallback>
      <p:transition spd="slow" advTm="3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ce16fff081_1_36"/>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216" name="Google Shape;216;g2ce16fff081_1_36"/>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p:txBody>
      </p:sp>
      <p:pic>
        <p:nvPicPr>
          <p:cNvPr id="217" name="Google Shape;217;g2ce16fff081_1_36" descr="Green Pace logo"/>
          <p:cNvPicPr preferRelativeResize="0"/>
          <p:nvPr/>
        </p:nvPicPr>
        <p:blipFill rotWithShape="1">
          <a:blip r:embed="rId5">
            <a:alphaModFix/>
          </a:blip>
          <a:srcRect/>
          <a:stretch/>
        </p:blipFill>
        <p:spPr>
          <a:xfrm>
            <a:off x="11084074" y="5440526"/>
            <a:ext cx="886603" cy="1149223"/>
          </a:xfrm>
          <a:prstGeom prst="rect">
            <a:avLst/>
          </a:prstGeom>
          <a:noFill/>
          <a:ln>
            <a:noFill/>
          </a:ln>
        </p:spPr>
      </p:pic>
      <p:sp>
        <p:nvSpPr>
          <p:cNvPr id="218" name="Google Shape;218;g2ce16fff081_1_36"/>
          <p:cNvSpPr txBox="1"/>
          <p:nvPr/>
        </p:nvSpPr>
        <p:spPr>
          <a:xfrm>
            <a:off x="2921702" y="2099125"/>
            <a:ext cx="6348600" cy="7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solidFill>
                  <a:schemeClr val="lt1"/>
                </a:solidFill>
                <a:latin typeface="Century Gothic"/>
                <a:ea typeface="Century Gothic"/>
                <a:cs typeface="Century Gothic"/>
                <a:sym typeface="Century Gothic"/>
              </a:rPr>
              <a:t>At Throws Out Of Bounds Exception</a:t>
            </a:r>
            <a:endParaRPr sz="2200">
              <a:solidFill>
                <a:schemeClr val="lt1"/>
              </a:solidFill>
              <a:latin typeface="Century Gothic"/>
              <a:ea typeface="Century Gothic"/>
              <a:cs typeface="Century Gothic"/>
              <a:sym typeface="Century Gothic"/>
            </a:endParaRPr>
          </a:p>
        </p:txBody>
      </p:sp>
      <p:pic>
        <p:nvPicPr>
          <p:cNvPr id="219" name="Google Shape;219;g2ce16fff081_1_36"/>
          <p:cNvPicPr preferRelativeResize="0"/>
          <p:nvPr/>
        </p:nvPicPr>
        <p:blipFill>
          <a:blip r:embed="rId6">
            <a:alphaModFix/>
          </a:blip>
          <a:stretch>
            <a:fillRect/>
          </a:stretch>
        </p:blipFill>
        <p:spPr>
          <a:xfrm>
            <a:off x="3486150" y="3331988"/>
            <a:ext cx="5219700" cy="1028700"/>
          </a:xfrm>
          <a:prstGeom prst="rect">
            <a:avLst/>
          </a:prstGeom>
          <a:noFill/>
          <a:ln>
            <a:noFill/>
          </a:ln>
        </p:spPr>
      </p:pic>
      <p:pic>
        <p:nvPicPr>
          <p:cNvPr id="220" name="Google Shape;220;g2ce16fff081_1_36"/>
          <p:cNvPicPr preferRelativeResize="0"/>
          <p:nvPr/>
        </p:nvPicPr>
        <p:blipFill>
          <a:blip r:embed="rId7">
            <a:alphaModFix/>
          </a:blip>
          <a:stretch>
            <a:fillRect/>
          </a:stretch>
        </p:blipFill>
        <p:spPr>
          <a:xfrm>
            <a:off x="2867300" y="5288650"/>
            <a:ext cx="6457390" cy="459573"/>
          </a:xfrm>
          <a:prstGeom prst="rect">
            <a:avLst/>
          </a:prstGeom>
          <a:noFill/>
          <a:ln>
            <a:noFill/>
          </a:ln>
        </p:spPr>
      </p:pic>
      <p:pic>
        <p:nvPicPr>
          <p:cNvPr id="14" name="Audio 13">
            <a:hlinkClick r:id="" action="ppaction://media"/>
            <a:extLst>
              <a:ext uri="{FF2B5EF4-FFF2-40B4-BE49-F238E27FC236}">
                <a16:creationId xmlns:a16="http://schemas.microsoft.com/office/drawing/2014/main" id="{DAAEC961-17C5-B3EB-AE8D-F15A1BE3905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627"/>
    </mc:Choice>
    <mc:Fallback>
      <p:transition spd="slow" advTm="13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2ce16fff081_1_25"/>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226" name="Google Shape;226;g2ce16fff081_1_25"/>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p:txBody>
      </p:sp>
      <p:pic>
        <p:nvPicPr>
          <p:cNvPr id="227" name="Google Shape;227;g2ce16fff081_1_25" descr="Green Pace logo"/>
          <p:cNvPicPr preferRelativeResize="0"/>
          <p:nvPr/>
        </p:nvPicPr>
        <p:blipFill rotWithShape="1">
          <a:blip r:embed="rId5">
            <a:alphaModFix/>
          </a:blip>
          <a:srcRect/>
          <a:stretch/>
        </p:blipFill>
        <p:spPr>
          <a:xfrm>
            <a:off x="11084074" y="5440526"/>
            <a:ext cx="886603" cy="1149223"/>
          </a:xfrm>
          <a:prstGeom prst="rect">
            <a:avLst/>
          </a:prstGeom>
          <a:noFill/>
          <a:ln>
            <a:noFill/>
          </a:ln>
        </p:spPr>
      </p:pic>
      <p:sp>
        <p:nvSpPr>
          <p:cNvPr id="228" name="Google Shape;228;g2ce16fff081_1_25"/>
          <p:cNvSpPr txBox="1"/>
          <p:nvPr/>
        </p:nvSpPr>
        <p:spPr>
          <a:xfrm>
            <a:off x="2921702" y="2099125"/>
            <a:ext cx="6348600" cy="7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solidFill>
                  <a:schemeClr val="lt1"/>
                </a:solidFill>
                <a:latin typeface="Century Gothic"/>
                <a:ea typeface="Century Gothic"/>
                <a:cs typeface="Century Gothic"/>
                <a:sym typeface="Century Gothic"/>
              </a:rPr>
              <a:t>Reserve Lower Than Size Reduces Capacity</a:t>
            </a:r>
            <a:endParaRPr sz="2200">
              <a:solidFill>
                <a:schemeClr val="lt1"/>
              </a:solidFill>
              <a:latin typeface="Century Gothic"/>
              <a:ea typeface="Century Gothic"/>
              <a:cs typeface="Century Gothic"/>
              <a:sym typeface="Century Gothic"/>
            </a:endParaRPr>
          </a:p>
        </p:txBody>
      </p:sp>
      <p:pic>
        <p:nvPicPr>
          <p:cNvPr id="229" name="Google Shape;229;g2ce16fff081_1_25"/>
          <p:cNvPicPr preferRelativeResize="0"/>
          <p:nvPr/>
        </p:nvPicPr>
        <p:blipFill>
          <a:blip r:embed="rId6">
            <a:alphaModFix/>
          </a:blip>
          <a:stretch>
            <a:fillRect/>
          </a:stretch>
        </p:blipFill>
        <p:spPr>
          <a:xfrm>
            <a:off x="3286125" y="3070050"/>
            <a:ext cx="5619750" cy="1552575"/>
          </a:xfrm>
          <a:prstGeom prst="rect">
            <a:avLst/>
          </a:prstGeom>
          <a:noFill/>
          <a:ln>
            <a:noFill/>
          </a:ln>
        </p:spPr>
      </p:pic>
      <p:pic>
        <p:nvPicPr>
          <p:cNvPr id="230" name="Google Shape;230;g2ce16fff081_1_25"/>
          <p:cNvPicPr preferRelativeResize="0"/>
          <p:nvPr/>
        </p:nvPicPr>
        <p:blipFill>
          <a:blip r:embed="rId7">
            <a:alphaModFix/>
          </a:blip>
          <a:stretch>
            <a:fillRect/>
          </a:stretch>
        </p:blipFill>
        <p:spPr>
          <a:xfrm>
            <a:off x="2505100" y="5288650"/>
            <a:ext cx="7181801" cy="459573"/>
          </a:xfrm>
          <a:prstGeom prst="rect">
            <a:avLst/>
          </a:prstGeom>
          <a:noFill/>
          <a:ln>
            <a:noFill/>
          </a:ln>
        </p:spPr>
      </p:pic>
      <p:pic>
        <p:nvPicPr>
          <p:cNvPr id="5" name="Audio 4">
            <a:hlinkClick r:id="" action="ppaction://media"/>
            <a:extLst>
              <a:ext uri="{FF2B5EF4-FFF2-40B4-BE49-F238E27FC236}">
                <a16:creationId xmlns:a16="http://schemas.microsoft.com/office/drawing/2014/main" id="{5215990D-4149-C2C7-F7BB-0D3F7A4547F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2367"/>
    </mc:Choice>
    <mc:Fallback>
      <p:transition spd="slow" advTm="12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36" name="Google Shape;236;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5">
            <a:alphaModFix/>
          </a:blip>
          <a:srcRect/>
          <a:stretch/>
        </p:blipFill>
        <p:spPr>
          <a:xfrm>
            <a:off x="2127250" y="2199481"/>
            <a:ext cx="7937400" cy="4013100"/>
          </a:xfrm>
          <a:prstGeom prst="rect">
            <a:avLst/>
          </a:prstGeom>
          <a:noFill/>
          <a:ln>
            <a:noFill/>
          </a:ln>
        </p:spPr>
      </p:pic>
      <p:pic>
        <p:nvPicPr>
          <p:cNvPr id="237" name="Google Shape;237;p9" descr="Green Pace logo"/>
          <p:cNvPicPr preferRelativeResize="0"/>
          <p:nvPr/>
        </p:nvPicPr>
        <p:blipFill rotWithShape="1">
          <a:blip r:embed="rId6">
            <a:alphaModFix/>
          </a:blip>
          <a:src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EB9930BA-77E7-BB08-7D47-70CC96ADF7D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86"/>
    </mc:Choice>
    <mc:Fallback>
      <p:transition spd="slow" advTm="2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43" name="Google Shape;243;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a:t>The DevSecOps pipeline is a security focused strategy integrated within the software development lifecycle, considering security measures from the design stage to the production stage.</a:t>
            </a:r>
            <a:endParaRPr/>
          </a:p>
          <a:p>
            <a:pPr marL="914400" lvl="0" indent="0" algn="l" rtl="0">
              <a:lnSpc>
                <a:spcPct val="90000"/>
              </a:lnSpc>
              <a:spcBef>
                <a:spcPts val="0"/>
              </a:spcBef>
              <a:spcAft>
                <a:spcPts val="0"/>
              </a:spcAft>
              <a:buNone/>
            </a:pPr>
            <a:endParaRPr/>
          </a:p>
          <a:p>
            <a:pPr marL="685800" lvl="1" indent="-228600" algn="l" rtl="0">
              <a:lnSpc>
                <a:spcPct val="90000"/>
              </a:lnSpc>
              <a:spcBef>
                <a:spcPts val="500"/>
              </a:spcBef>
              <a:spcAft>
                <a:spcPts val="0"/>
              </a:spcAft>
              <a:buClr>
                <a:schemeClr val="lt1"/>
              </a:buClr>
              <a:buSzPts val="2000"/>
              <a:buChar char="•"/>
            </a:pPr>
            <a:r>
              <a:rPr lang="en-US"/>
              <a:t>Some external tools that could be utilized for DevSecOps are SAST for secure coding, DAST and SCA for testing, SIEM for monitoring and incident response platforms for automating security checks and responses.</a:t>
            </a:r>
            <a:endParaRPr sz="1600"/>
          </a:p>
        </p:txBody>
      </p:sp>
      <p:pic>
        <p:nvPicPr>
          <p:cNvPr id="244" name="Google Shape;244;p10"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FCE277F6-9563-361E-690F-7FB7C57CCE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470"/>
    </mc:Choice>
    <mc:Fallback>
      <p:transition spd="slow" advTm="29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50" name="Google Shape;250;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Potential problems: security risks, unexpected application behavior, and potentially unsecure data.</a:t>
            </a:r>
            <a:endParaRPr sz="2000" dirty="0"/>
          </a:p>
          <a:p>
            <a:pPr marL="457200" lvl="0" indent="0" algn="l" rtl="0">
              <a:lnSpc>
                <a:spcPct val="90000"/>
              </a:lnSpc>
              <a:spcBef>
                <a:spcPts val="0"/>
              </a:spcBef>
              <a:spcAft>
                <a:spcPts val="0"/>
              </a:spcAft>
              <a:buNone/>
            </a:pPr>
            <a:endParaRPr sz="2000" dirty="0"/>
          </a:p>
          <a:p>
            <a:pPr marL="228600" lvl="0" indent="-228600" algn="l" rtl="0">
              <a:lnSpc>
                <a:spcPct val="90000"/>
              </a:lnSpc>
              <a:spcBef>
                <a:spcPts val="0"/>
              </a:spcBef>
              <a:spcAft>
                <a:spcPts val="0"/>
              </a:spcAft>
              <a:buSzPts val="2000"/>
              <a:buChar char="•"/>
            </a:pPr>
            <a:r>
              <a:rPr lang="en-US" sz="2000" dirty="0"/>
              <a:t>Potential solutions: Integrate defense in depth to secure the application, allocate resources to protect against potential threats, prioritizing ones that could be substantial security risks, are likely to occur, and costly to mitigate, and follow the security policies outlined on the document.</a:t>
            </a:r>
            <a:endParaRPr sz="2000" dirty="0"/>
          </a:p>
          <a:p>
            <a:pPr marL="457200" lvl="0" indent="0" algn="l" rtl="0">
              <a:lnSpc>
                <a:spcPct val="90000"/>
              </a:lnSpc>
              <a:spcBef>
                <a:spcPts val="0"/>
              </a:spcBef>
              <a:spcAft>
                <a:spcPts val="0"/>
              </a:spcAft>
              <a:buNone/>
            </a:pPr>
            <a:endParaRPr sz="2000" dirty="0"/>
          </a:p>
          <a:p>
            <a:pPr marL="228600" lvl="0" indent="-228600" algn="l" rtl="0">
              <a:lnSpc>
                <a:spcPct val="90000"/>
              </a:lnSpc>
              <a:spcBef>
                <a:spcPts val="0"/>
              </a:spcBef>
              <a:spcAft>
                <a:spcPts val="0"/>
              </a:spcAft>
              <a:buSzPts val="2000"/>
              <a:buChar char="•"/>
            </a:pPr>
            <a:r>
              <a:rPr lang="en-US" sz="2000" dirty="0"/>
              <a:t>Potential risks of waiting: security incidents could occur, and if the application is not very secure, these incidents could cause loss of data confidentiality, and or application functionality.</a:t>
            </a:r>
            <a:endParaRPr sz="2000" dirty="0"/>
          </a:p>
          <a:p>
            <a:pPr marL="457200" lvl="0" indent="0" algn="l" rtl="0">
              <a:lnSpc>
                <a:spcPct val="90000"/>
              </a:lnSpc>
              <a:spcBef>
                <a:spcPts val="0"/>
              </a:spcBef>
              <a:spcAft>
                <a:spcPts val="0"/>
              </a:spcAft>
              <a:buNone/>
            </a:pPr>
            <a:endParaRPr sz="2000" dirty="0"/>
          </a:p>
          <a:p>
            <a:pPr marL="228600" lvl="0" indent="-228600" algn="l" rtl="0">
              <a:lnSpc>
                <a:spcPct val="90000"/>
              </a:lnSpc>
              <a:spcBef>
                <a:spcPts val="0"/>
              </a:spcBef>
              <a:spcAft>
                <a:spcPts val="0"/>
              </a:spcAft>
              <a:buSzPts val="2000"/>
              <a:buChar char="•"/>
            </a:pPr>
            <a:r>
              <a:rPr lang="en-US" sz="2000" dirty="0"/>
              <a:t>Potential benefits of acting now: protecting application availability, and data integrity and confidentiality.</a:t>
            </a:r>
            <a:endParaRPr sz="2000" dirty="0"/>
          </a:p>
        </p:txBody>
      </p:sp>
      <p:pic>
        <p:nvPicPr>
          <p:cNvPr id="251" name="Google Shape;251;p11"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31" name="Audio 30">
            <a:hlinkClick r:id="" action="ppaction://media"/>
            <a:extLst>
              <a:ext uri="{FF2B5EF4-FFF2-40B4-BE49-F238E27FC236}">
                <a16:creationId xmlns:a16="http://schemas.microsoft.com/office/drawing/2014/main" id="{FEA37D2E-3E1C-B423-067A-EC356D43B7C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2792"/>
    </mc:Choice>
    <mc:Fallback>
      <p:transition spd="slow" advTm="42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57" name="Google Shape;257;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a:t>The policy document could be updated regularly, to keep up with the latest potential security threats.</a:t>
            </a:r>
            <a:endParaRPr/>
          </a:p>
          <a:p>
            <a:pPr marL="1143000" lvl="2" indent="-228600" algn="l" rtl="0">
              <a:lnSpc>
                <a:spcPct val="90000"/>
              </a:lnSpc>
              <a:spcBef>
                <a:spcPts val="0"/>
              </a:spcBef>
              <a:spcAft>
                <a:spcPts val="0"/>
              </a:spcAft>
              <a:buSzPts val="1800"/>
              <a:buChar char="•"/>
            </a:pPr>
            <a:r>
              <a:rPr lang="en-US"/>
              <a:t>Staff members could regularly take security training to potentially better implement the standards and policies outlined in the document.</a:t>
            </a:r>
            <a:endParaRPr/>
          </a:p>
        </p:txBody>
      </p:sp>
      <p:pic>
        <p:nvPicPr>
          <p:cNvPr id="258" name="Google Shape;258;p12"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8EF0431A-5126-CD4F-DAF3-C2EB4EEB9F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046"/>
    </mc:Choice>
    <mc:Fallback>
      <p:transition spd="slow" advTm="14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64" name="Google Shape;264;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All standards outlined in the security policy document could potentially be followed for application and data security. These standards could be prioritized based on the potential severity of the security </a:t>
            </a:r>
            <a:r>
              <a:rPr lang="en-US"/>
              <a:t>risk, the </a:t>
            </a:r>
            <a:r>
              <a:rPr lang="en-US" dirty="0"/>
              <a:t>likelihood of occurrence, cost of mitigation.</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65" name="Google Shape;265;p13"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E06094F4-592D-08A8-412D-5F1F7ECFF62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259"/>
    </mc:Choice>
    <mc:Fallback>
      <p:transition spd="slow" advTm="16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71" name="Google Shape;271;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457200" algn="l" rtl="0">
              <a:lnSpc>
                <a:spcPct val="90000"/>
              </a:lnSpc>
              <a:spcBef>
                <a:spcPts val="0"/>
              </a:spcBef>
              <a:spcAft>
                <a:spcPts val="0"/>
              </a:spcAft>
              <a:buNone/>
            </a:pPr>
            <a:r>
              <a:rPr lang="en-US"/>
              <a:t>SEI CERT C++ Coding Standard - SEI CERT C++ Coding Standard -</a:t>
            </a:r>
            <a:endParaRPr/>
          </a:p>
          <a:p>
            <a:pPr marL="457200" lvl="0" indent="0" algn="l" rtl="0">
              <a:lnSpc>
                <a:spcPct val="90000"/>
              </a:lnSpc>
              <a:spcBef>
                <a:spcPts val="0"/>
              </a:spcBef>
              <a:spcAft>
                <a:spcPts val="0"/>
              </a:spcAft>
              <a:buNone/>
            </a:pPr>
            <a:r>
              <a:rPr lang="en-US"/>
              <a:t>Confluence. (n.d.). Wiki.sei.cmu.edu.</a:t>
            </a:r>
            <a:endParaRPr/>
          </a:p>
          <a:p>
            <a:pPr marL="914400" lvl="0" indent="0" algn="l" rtl="0">
              <a:lnSpc>
                <a:spcPct val="90000"/>
              </a:lnSpc>
              <a:spcBef>
                <a:spcPts val="0"/>
              </a:spcBef>
              <a:spcAft>
                <a:spcPts val="0"/>
              </a:spcAft>
              <a:buNone/>
            </a:pPr>
            <a:r>
              <a:rPr lang="en-US"/>
              <a:t>https://wiki.sei.cmu.edu/confluence/pages/viewpage.action?pageId=88046682</a:t>
            </a:r>
            <a:endParaRPr/>
          </a:p>
          <a:p>
            <a:pPr marL="457200" lvl="0" indent="0" algn="l" rtl="0">
              <a:lnSpc>
                <a:spcPct val="90000"/>
              </a:lnSpc>
              <a:spcBef>
                <a:spcPts val="0"/>
              </a:spcBef>
              <a:spcAft>
                <a:spcPts val="0"/>
              </a:spcAft>
              <a:buNone/>
            </a:pPr>
            <a:endParaRPr/>
          </a:p>
          <a:p>
            <a:pPr marL="457200" lvl="0" indent="0" algn="l" rtl="0">
              <a:lnSpc>
                <a:spcPct val="90000"/>
              </a:lnSpc>
              <a:spcBef>
                <a:spcPts val="0"/>
              </a:spcBef>
              <a:spcAft>
                <a:spcPts val="0"/>
              </a:spcAft>
              <a:buNone/>
            </a:pPr>
            <a:r>
              <a:rPr lang="en-US"/>
              <a:t>Roe, S. (2021, May 10). SAST, DAST, SCA: What’s Best For AppSec Testing? DevOps.com. </a:t>
            </a:r>
            <a:endParaRPr/>
          </a:p>
          <a:p>
            <a:pPr marL="457200" lvl="0" indent="457200" algn="l" rtl="0">
              <a:lnSpc>
                <a:spcPct val="90000"/>
              </a:lnSpc>
              <a:spcBef>
                <a:spcPts val="0"/>
              </a:spcBef>
              <a:spcAft>
                <a:spcPts val="0"/>
              </a:spcAft>
              <a:buNone/>
            </a:pPr>
            <a:r>
              <a:rPr lang="en-US"/>
              <a:t>https://devops.com/sast-dast-sca-whats-best-for-appsec-testing/</a:t>
            </a:r>
            <a:endParaRPr/>
          </a:p>
          <a:p>
            <a:pPr marL="457200" lvl="0" indent="0" algn="l" rtl="0">
              <a:lnSpc>
                <a:spcPct val="90000"/>
              </a:lnSpc>
              <a:spcBef>
                <a:spcPts val="0"/>
              </a:spcBef>
              <a:spcAft>
                <a:spcPts val="0"/>
              </a:spcAft>
              <a:buNone/>
            </a:pPr>
            <a:endParaRPr/>
          </a:p>
          <a:p>
            <a:pPr marL="457200" lvl="0" indent="0" algn="l" rtl="0">
              <a:lnSpc>
                <a:spcPct val="90000"/>
              </a:lnSpc>
              <a:spcBef>
                <a:spcPts val="0"/>
              </a:spcBef>
              <a:spcAft>
                <a:spcPts val="0"/>
              </a:spcAft>
              <a:buNone/>
            </a:pPr>
            <a:r>
              <a:rPr lang="en-US"/>
              <a:t>What Is SIEM? | Microsoft Security. (n.d.). Www.microsoft.com. </a:t>
            </a:r>
            <a:endParaRPr/>
          </a:p>
          <a:p>
            <a:pPr marL="914400" lvl="0" indent="0" algn="l" rtl="0">
              <a:lnSpc>
                <a:spcPct val="90000"/>
              </a:lnSpc>
              <a:spcBef>
                <a:spcPts val="0"/>
              </a:spcBef>
              <a:spcAft>
                <a:spcPts val="0"/>
              </a:spcAft>
              <a:buNone/>
            </a:pPr>
            <a:r>
              <a:rPr lang="en-US"/>
              <a:t>https://www.microsoft.com/en-my/security/business/security-101/what-is-siem</a:t>
            </a:r>
            <a:endParaRPr/>
          </a:p>
        </p:txBody>
      </p:sp>
      <p:pic>
        <p:nvPicPr>
          <p:cNvPr id="272" name="Google Shape;272;p14"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2D6001A4-9D3F-026D-E76C-47B9F08D7D3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845"/>
    </mc:Choice>
    <mc:Fallback>
      <p:transition spd="slow" advTm="1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0" y="1865675"/>
            <a:ext cx="4663200" cy="4024200"/>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a:t>This security policy outlines several standards and policies that could help define requirements for applications to potentially improve security. This policy could help with implementing several layers of security for a defense in depth strategy.</a:t>
            </a:r>
            <a:endParaRPr sz="1600"/>
          </a:p>
          <a:p>
            <a:pPr marL="0" lvl="0" indent="0" algn="l" rtl="0">
              <a:lnSpc>
                <a:spcPct val="90000"/>
              </a:lnSpc>
              <a:spcBef>
                <a:spcPts val="1000"/>
              </a:spcBef>
              <a:spcAft>
                <a:spcPts val="0"/>
              </a:spcAft>
              <a:buClr>
                <a:schemeClr val="lt1"/>
              </a:buClr>
              <a:buSzPts val="2200"/>
              <a:buNone/>
            </a:pP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5">
            <a:alphaModFix/>
          </a:blip>
          <a:srcRect/>
          <a:stretch/>
        </p:blipFill>
        <p:spPr>
          <a:xfrm>
            <a:off x="4630818" y="1979186"/>
            <a:ext cx="6453258" cy="3797196"/>
          </a:xfrm>
          <a:prstGeom prst="rect">
            <a:avLst/>
          </a:prstGeom>
          <a:noFill/>
          <a:ln>
            <a:noFill/>
          </a:ln>
        </p:spPr>
      </p:pic>
      <p:pic>
        <p:nvPicPr>
          <p:cNvPr id="154" name="Google Shape;154;p3" descr="Green Pace logo"/>
          <p:cNvPicPr preferRelativeResize="0"/>
          <p:nvPr/>
        </p:nvPicPr>
        <p:blipFill rotWithShape="1">
          <a:blip r:embed="rId6">
            <a:alphaModFix/>
          </a:blip>
          <a:src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337B445E-E331-157C-BE8E-E298A3994C5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572"/>
    </mc:Choice>
    <mc:Fallback>
      <p:transition spd="slow" advTm="14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07916"/>
              </a:lnSpc>
              <a:spcBef>
                <a:spcPts val="0"/>
              </a:spcBef>
              <a:spcAft>
                <a:spcPts val="0"/>
              </a:spcAft>
              <a:buSzPct val="90000"/>
              <a:buNone/>
            </a:pPr>
            <a:r>
              <a:rPr lang="en-US" sz="2000" dirty="0"/>
              <a:t>Priority threats could be identified based on the potential impact on the system, the likelihood of occurrence and the remediation cost. The higher the severity, likelihood, and remediation cost, the higher priority the threat could be. Lower priority threats should potentially also be resolved, but might not pose as much of an immediate threat to the system.</a:t>
            </a:r>
            <a:endParaRPr sz="2000" dirty="0"/>
          </a:p>
          <a:p>
            <a:pPr marL="228600" lvl="0" indent="-88900" algn="l" rtl="0">
              <a:lnSpc>
                <a:spcPct val="90000"/>
              </a:lnSpc>
              <a:spcBef>
                <a:spcPts val="1000"/>
              </a:spcBef>
              <a:spcAft>
                <a:spcPts val="0"/>
              </a:spcAft>
              <a:buClr>
                <a:schemeClr val="lt1"/>
              </a:buClr>
              <a:buSzPct val="100000"/>
              <a:buNone/>
            </a:pPr>
            <a:endParaRPr dirty="0"/>
          </a:p>
        </p:txBody>
      </p:sp>
      <p:graphicFrame>
        <p:nvGraphicFramePr>
          <p:cNvPr id="161" name="Google Shape;161;p4" descr="Alt text required"/>
          <p:cNvGraphicFramePr/>
          <p:nvPr/>
        </p:nvGraphicFramePr>
        <p:xfrm>
          <a:off x="3171900" y="2561050"/>
          <a:ext cx="7835225" cy="3994335"/>
        </p:xfrm>
        <a:graphic>
          <a:graphicData uri="http://schemas.openxmlformats.org/drawingml/2006/table">
            <a:tbl>
              <a:tblPr firstRow="1" firstCol="1">
                <a:noFill/>
                <a:tableStyleId>{77EA8D03-3D84-46C5-8C06-855FA61D6FA0}</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Likely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latin typeface="Arial"/>
                          <a:ea typeface="Arial"/>
                          <a:cs typeface="Arial"/>
                          <a:sym typeface="Arial"/>
                        </a:rPr>
                        <a:t>STD-002-CPP: Data Value</a:t>
                      </a:r>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latin typeface="Arial"/>
                          <a:ea typeface="Arial"/>
                          <a:cs typeface="Arial"/>
                          <a:sym typeface="Arial"/>
                        </a:rPr>
                        <a:t>STD-005-CPP: Memory Protection</a:t>
                      </a:r>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latin typeface="Arial"/>
                          <a:ea typeface="Arial"/>
                          <a:cs typeface="Arial"/>
                          <a:sym typeface="Arial"/>
                        </a:rPr>
                        <a:t>STD-010-CPP: Input Validation</a:t>
                      </a:r>
                      <a:endParaRPr sz="3600" u="none" strike="noStrike" cap="none">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ea typeface="Arial"/>
                          <a:cs typeface="Arial"/>
                          <a:sym typeface="Arial"/>
                        </a:rPr>
                        <a:t>STD-001-CPP: Data Type</a:t>
                      </a:r>
                      <a:endParaRPr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ea typeface="Arial"/>
                          <a:cs typeface="Arial"/>
                          <a:sym typeface="Arial"/>
                        </a:rPr>
                        <a:t>STD-003-CPP: String Correctness</a:t>
                      </a:r>
                      <a:endParaRPr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ea typeface="Arial"/>
                          <a:cs typeface="Arial"/>
                          <a:sym typeface="Arial"/>
                        </a:rPr>
                        <a:t>STD-004-CPP: SQL Injection</a:t>
                      </a:r>
                      <a:endParaRPr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ea typeface="Arial"/>
                          <a:cs typeface="Arial"/>
                          <a:sym typeface="Arial"/>
                        </a:rPr>
                        <a:t>STD-005-CPP: Memory Protection</a:t>
                      </a:r>
                      <a:endParaRPr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ea typeface="Arial"/>
                          <a:cs typeface="Arial"/>
                          <a:sym typeface="Arial"/>
                        </a:rPr>
                        <a:t>STD-007-CPP: Exceptions</a:t>
                      </a:r>
                      <a:endParaRPr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ea typeface="Arial"/>
                          <a:cs typeface="Arial"/>
                          <a:sym typeface="Arial"/>
                        </a:rPr>
                        <a:t>STD-009-CPP: Resource Management</a:t>
                      </a:r>
                      <a:endParaRPr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ea typeface="Arial"/>
                          <a:cs typeface="Arial"/>
                          <a:sym typeface="Arial"/>
                        </a:rPr>
                        <a:t>STD-010-CPP: Input Validation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Low priority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latin typeface="Arial"/>
                          <a:ea typeface="Arial"/>
                          <a:cs typeface="Arial"/>
                          <a:sym typeface="Arial"/>
                        </a:rPr>
                        <a:t>STD-006-CPP: Assertions</a:t>
                      </a:r>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latin typeface="Arial"/>
                          <a:ea typeface="Arial"/>
                          <a:cs typeface="Arial"/>
                          <a:sym typeface="Arial"/>
                        </a:rPr>
                        <a:t>STD-008-CPP: Concurrent Safety</a:t>
                      </a:r>
                      <a:endParaRPr sz="14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ea typeface="Arial"/>
                          <a:cs typeface="Arial"/>
                          <a:sym typeface="Arial"/>
                        </a:rPr>
                        <a:t>STD-001-CPP: Data Type</a:t>
                      </a:r>
                      <a:endParaRPr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ea typeface="Arial"/>
                          <a:cs typeface="Arial"/>
                          <a:sym typeface="Arial"/>
                        </a:rPr>
                        <a:t>STD-006-CPP: Assertions</a:t>
                      </a:r>
                      <a:endParaRPr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2" name="Audio 21">
            <a:hlinkClick r:id="" action="ppaction://media"/>
            <a:extLst>
              <a:ext uri="{FF2B5EF4-FFF2-40B4-BE49-F238E27FC236}">
                <a16:creationId xmlns:a16="http://schemas.microsoft.com/office/drawing/2014/main" id="{E03AF047-0363-9A81-67EC-09C085620B3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695"/>
    </mc:Choice>
    <mc:Fallback>
      <p:transition spd="slow" advTm="19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b="1"/>
              <a:t>Validate Input Data</a:t>
            </a:r>
            <a:r>
              <a:rPr lang="en-US"/>
              <a:t> - String Correctness, SQL Injection, Input Validation</a:t>
            </a:r>
            <a:endParaRPr/>
          </a:p>
          <a:p>
            <a:pPr marL="228600" lvl="0" indent="-203200" algn="l" rtl="0">
              <a:lnSpc>
                <a:spcPct val="90000"/>
              </a:lnSpc>
              <a:spcBef>
                <a:spcPts val="0"/>
              </a:spcBef>
              <a:spcAft>
                <a:spcPts val="0"/>
              </a:spcAft>
              <a:buSzPts val="1800"/>
              <a:buChar char="•"/>
            </a:pPr>
            <a:r>
              <a:rPr lang="en-US" b="1"/>
              <a:t>Heed Compiler Warnings</a:t>
            </a:r>
            <a:endParaRPr b="1"/>
          </a:p>
          <a:p>
            <a:pPr marL="228600" lvl="0" indent="-203200" algn="l" rtl="0">
              <a:lnSpc>
                <a:spcPct val="90000"/>
              </a:lnSpc>
              <a:spcBef>
                <a:spcPts val="0"/>
              </a:spcBef>
              <a:spcAft>
                <a:spcPts val="0"/>
              </a:spcAft>
              <a:buSzPts val="1800"/>
              <a:buChar char="•"/>
            </a:pPr>
            <a:r>
              <a:rPr lang="en-US" b="1"/>
              <a:t>Architect and Design for Security Policies</a:t>
            </a:r>
            <a:endParaRPr b="1"/>
          </a:p>
          <a:p>
            <a:pPr marL="228600" lvl="0" indent="-203200" algn="l" rtl="0">
              <a:lnSpc>
                <a:spcPct val="90000"/>
              </a:lnSpc>
              <a:spcBef>
                <a:spcPts val="0"/>
              </a:spcBef>
              <a:spcAft>
                <a:spcPts val="0"/>
              </a:spcAft>
              <a:buSzPts val="1800"/>
              <a:buChar char="•"/>
            </a:pPr>
            <a:r>
              <a:rPr lang="en-US" b="1"/>
              <a:t>Keep It Simple</a:t>
            </a:r>
            <a:r>
              <a:rPr lang="en-US"/>
              <a:t> - Data Value, Resource Management</a:t>
            </a:r>
            <a:endParaRPr/>
          </a:p>
          <a:p>
            <a:pPr marL="228600" lvl="0" indent="-203200" algn="l" rtl="0">
              <a:lnSpc>
                <a:spcPct val="90000"/>
              </a:lnSpc>
              <a:spcBef>
                <a:spcPts val="0"/>
              </a:spcBef>
              <a:spcAft>
                <a:spcPts val="0"/>
              </a:spcAft>
              <a:buSzPts val="1800"/>
              <a:buChar char="•"/>
            </a:pPr>
            <a:r>
              <a:rPr lang="en-US" b="1"/>
              <a:t>Default Deny</a:t>
            </a:r>
            <a:r>
              <a:rPr lang="en-US"/>
              <a:t> - Memory Protection</a:t>
            </a:r>
            <a:endParaRPr/>
          </a:p>
          <a:p>
            <a:pPr marL="228600" lvl="0" indent="-203200" algn="l" rtl="0">
              <a:lnSpc>
                <a:spcPct val="90000"/>
              </a:lnSpc>
              <a:spcBef>
                <a:spcPts val="0"/>
              </a:spcBef>
              <a:spcAft>
                <a:spcPts val="0"/>
              </a:spcAft>
              <a:buSzPts val="1800"/>
              <a:buChar char="•"/>
            </a:pPr>
            <a:r>
              <a:rPr lang="en-US" b="1"/>
              <a:t>Adhere to the Principle of Least Privilege</a:t>
            </a:r>
            <a:endParaRPr/>
          </a:p>
          <a:p>
            <a:pPr marL="228600" lvl="0" indent="-203200" algn="l" rtl="0">
              <a:lnSpc>
                <a:spcPct val="90000"/>
              </a:lnSpc>
              <a:spcBef>
                <a:spcPts val="0"/>
              </a:spcBef>
              <a:spcAft>
                <a:spcPts val="0"/>
              </a:spcAft>
              <a:buSzPts val="1800"/>
              <a:buChar char="•"/>
            </a:pPr>
            <a:r>
              <a:rPr lang="en-US" b="1"/>
              <a:t>Sanitize Data Sent to Other Systems</a:t>
            </a:r>
            <a:endParaRPr b="1"/>
          </a:p>
          <a:p>
            <a:pPr marL="228600" lvl="0" indent="-203200" algn="l" rtl="0">
              <a:lnSpc>
                <a:spcPct val="90000"/>
              </a:lnSpc>
              <a:spcBef>
                <a:spcPts val="0"/>
              </a:spcBef>
              <a:spcAft>
                <a:spcPts val="0"/>
              </a:spcAft>
              <a:buSzPts val="1800"/>
              <a:buChar char="•"/>
            </a:pPr>
            <a:r>
              <a:rPr lang="en-US" b="1"/>
              <a:t>Practice Defense in Depth</a:t>
            </a:r>
            <a:r>
              <a:rPr lang="en-US"/>
              <a:t> - Exceptions, Concurrent Safety</a:t>
            </a:r>
            <a:endParaRPr/>
          </a:p>
          <a:p>
            <a:pPr marL="228600" lvl="0" indent="-203200" algn="l" rtl="0">
              <a:lnSpc>
                <a:spcPct val="90000"/>
              </a:lnSpc>
              <a:spcBef>
                <a:spcPts val="0"/>
              </a:spcBef>
              <a:spcAft>
                <a:spcPts val="0"/>
              </a:spcAft>
              <a:buSzPts val="1800"/>
              <a:buChar char="•"/>
            </a:pPr>
            <a:r>
              <a:rPr lang="en-US" b="1"/>
              <a:t>Use Effective Quality Assurance Techniques</a:t>
            </a:r>
            <a:r>
              <a:rPr lang="en-US"/>
              <a:t> - Data Type, Assertions</a:t>
            </a:r>
            <a:endParaRPr/>
          </a:p>
          <a:p>
            <a:pPr marL="228600" lvl="0" indent="-203200" algn="l" rtl="0">
              <a:lnSpc>
                <a:spcPct val="90000"/>
              </a:lnSpc>
              <a:spcBef>
                <a:spcPts val="0"/>
              </a:spcBef>
              <a:spcAft>
                <a:spcPts val="0"/>
              </a:spcAft>
              <a:buSzPts val="1800"/>
              <a:buChar char="•"/>
            </a:pPr>
            <a:r>
              <a:rPr lang="en-US" b="1"/>
              <a:t>Adopt a Secure Coding Standard</a:t>
            </a:r>
            <a:r>
              <a:rPr lang="en-US"/>
              <a:t> - Date Type, Input Validation</a:t>
            </a:r>
            <a:endParaRPr/>
          </a:p>
        </p:txBody>
      </p:sp>
      <p:pic>
        <p:nvPicPr>
          <p:cNvPr id="169" name="Google Shape;169;p5"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9" name="Audio 28">
            <a:hlinkClick r:id="" action="ppaction://media"/>
            <a:extLst>
              <a:ext uri="{FF2B5EF4-FFF2-40B4-BE49-F238E27FC236}">
                <a16:creationId xmlns:a16="http://schemas.microsoft.com/office/drawing/2014/main" id="{F2D5CA43-390C-DFFE-32B8-D96C0F2C5FD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830"/>
    </mc:Choice>
    <mc:Fallback>
      <p:transition spd="slow" advTm="29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228600" indent="-228600">
              <a:spcBef>
                <a:spcPts val="0"/>
              </a:spcBef>
              <a:buSzPts val="2000"/>
            </a:pPr>
            <a:r>
              <a:rPr lang="en-US" sz="1900" dirty="0"/>
              <a:t>STD-005-CCP - Memory Protection - Do not access freed memory.</a:t>
            </a:r>
          </a:p>
          <a:p>
            <a:pPr marL="228600" indent="-228600">
              <a:spcBef>
                <a:spcPts val="0"/>
              </a:spcBef>
              <a:buSzPts val="2000"/>
            </a:pPr>
            <a:r>
              <a:rPr lang="en-US" sz="1900" dirty="0"/>
              <a:t>STD-010-CCP - Input validation - Range check element access.</a:t>
            </a:r>
          </a:p>
          <a:p>
            <a:pPr marL="228600" lvl="0" indent="-228600" algn="l" rtl="0">
              <a:lnSpc>
                <a:spcPct val="90000"/>
              </a:lnSpc>
              <a:spcBef>
                <a:spcPts val="0"/>
              </a:spcBef>
              <a:spcAft>
                <a:spcPts val="0"/>
              </a:spcAft>
              <a:buClr>
                <a:schemeClr val="lt1"/>
              </a:buClr>
              <a:buSzPts val="2000"/>
              <a:buChar char="•"/>
            </a:pPr>
            <a:r>
              <a:rPr lang="en-US" sz="1900" dirty="0"/>
              <a:t>STD-001-CCP - Data Type - Do not read uninitialized memory.</a:t>
            </a:r>
          </a:p>
          <a:p>
            <a:pPr marL="228600" indent="-228600">
              <a:spcBef>
                <a:spcPts val="0"/>
              </a:spcBef>
              <a:buSzPts val="2000"/>
            </a:pPr>
            <a:r>
              <a:rPr lang="en-US" sz="1900" dirty="0"/>
              <a:t>STD-003-CCP - String Correctness - Guarantee that storage for strings has sufficient space for character data and the null terminator.</a:t>
            </a:r>
          </a:p>
          <a:p>
            <a:pPr marL="228600" indent="-228600">
              <a:spcBef>
                <a:spcPts val="0"/>
              </a:spcBef>
              <a:buSzPts val="2000"/>
            </a:pPr>
            <a:r>
              <a:rPr lang="en-US" sz="1900" dirty="0"/>
              <a:t>STD-004-CCP - SQL Injection - Do not attempt to create a std::string from a null pointer.</a:t>
            </a:r>
          </a:p>
          <a:p>
            <a:pPr marL="228600" indent="-228600">
              <a:spcBef>
                <a:spcPts val="0"/>
              </a:spcBef>
              <a:buSzPts val="2000"/>
            </a:pPr>
            <a:r>
              <a:rPr lang="en-US" sz="1900" dirty="0"/>
              <a:t>STD-007-CCP - Exceptions - Handle all exceptions.</a:t>
            </a:r>
          </a:p>
          <a:p>
            <a:pPr marL="228600" indent="-228600">
              <a:spcBef>
                <a:spcPts val="0"/>
              </a:spcBef>
              <a:buSzPts val="2000"/>
            </a:pPr>
            <a:r>
              <a:rPr lang="en-US" sz="1900" dirty="0"/>
              <a:t>STD-009-CCP - Resource Management - Properly deallocate dynamically allocated resources.</a:t>
            </a:r>
            <a:endParaRPr sz="1900" dirty="0"/>
          </a:p>
          <a:p>
            <a:pPr marL="228600" lvl="0" indent="-228600" algn="l" rtl="0">
              <a:lnSpc>
                <a:spcPct val="90000"/>
              </a:lnSpc>
              <a:spcBef>
                <a:spcPts val="0"/>
              </a:spcBef>
              <a:spcAft>
                <a:spcPts val="0"/>
              </a:spcAft>
              <a:buSzPts val="2000"/>
              <a:buChar char="•"/>
            </a:pPr>
            <a:r>
              <a:rPr lang="en-US" sz="1900" dirty="0"/>
              <a:t>STD-002-CCP - Data Value - Do not depend on the order of evaluation for side effects.</a:t>
            </a:r>
          </a:p>
          <a:p>
            <a:pPr marL="228600" indent="-228600">
              <a:spcBef>
                <a:spcPts val="0"/>
              </a:spcBef>
              <a:buSzPts val="2000"/>
            </a:pPr>
            <a:r>
              <a:rPr lang="en-US" sz="1900" dirty="0"/>
              <a:t>STD-008-CCP - Concurrent Safety - Prevent data races when accessing bit-fields from multiple threads.</a:t>
            </a:r>
            <a:endParaRPr sz="1900" dirty="0"/>
          </a:p>
          <a:p>
            <a:pPr marL="228600" lvl="0" indent="-228600" algn="l" rtl="0">
              <a:lnSpc>
                <a:spcPct val="90000"/>
              </a:lnSpc>
              <a:spcBef>
                <a:spcPts val="0"/>
              </a:spcBef>
              <a:spcAft>
                <a:spcPts val="0"/>
              </a:spcAft>
              <a:buSzPts val="2000"/>
              <a:buChar char="•"/>
            </a:pPr>
            <a:r>
              <a:rPr lang="en-US" sz="1900" dirty="0"/>
              <a:t>STD-006-CCP - Assertions - Value-returning functions must return a value from all exit paths.</a:t>
            </a:r>
            <a:endParaRPr sz="1900" dirty="0"/>
          </a:p>
        </p:txBody>
      </p:sp>
      <p:pic>
        <p:nvPicPr>
          <p:cNvPr id="176" name="Google Shape;176;p6"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7" name="Audio 26">
            <a:hlinkClick r:id="" action="ppaction://media"/>
            <a:extLst>
              <a:ext uri="{FF2B5EF4-FFF2-40B4-BE49-F238E27FC236}">
                <a16:creationId xmlns:a16="http://schemas.microsoft.com/office/drawing/2014/main" id="{2E452741-9C19-B33E-7624-1DEE00AD88F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050" y="4718050"/>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0580"/>
    </mc:Choice>
    <mc:Fallback>
      <p:transition spd="slow" advTm="60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t>Encryption at rest could involve encrypting stored data. This policy could apply to all data stored on organizational servers, cloud storage, and backup systems. Encryption at rest can be important for preventing unauthorized access to data.</a:t>
            </a:r>
            <a:endParaRPr sz="2000"/>
          </a:p>
          <a:p>
            <a:pPr marL="457200" lvl="0" indent="0" algn="l" rtl="0">
              <a:lnSpc>
                <a:spcPct val="90000"/>
              </a:lnSpc>
              <a:spcBef>
                <a:spcPts val="0"/>
              </a:spcBef>
              <a:spcAft>
                <a:spcPts val="0"/>
              </a:spcAft>
              <a:buNone/>
            </a:pPr>
            <a:endParaRPr sz="2000"/>
          </a:p>
          <a:p>
            <a:pPr marL="228600" lvl="0" indent="-228600" algn="l" rtl="0">
              <a:lnSpc>
                <a:spcPct val="90000"/>
              </a:lnSpc>
              <a:spcBef>
                <a:spcPts val="0"/>
              </a:spcBef>
              <a:spcAft>
                <a:spcPts val="0"/>
              </a:spcAft>
              <a:buSzPts val="2000"/>
              <a:buChar char="•"/>
            </a:pPr>
            <a:r>
              <a:rPr lang="en-US" sz="2000"/>
              <a:t>Encryption in flight could involve encrypting data that is being transferred over networks. This policy could be applied to all data transfers within and outside the organization’s network, including data shared utilizing APIs, web services, and email communications. This policy could be important for protecting data during transit.</a:t>
            </a:r>
            <a:endParaRPr sz="2000"/>
          </a:p>
          <a:p>
            <a:pPr marL="457200" lvl="0" indent="0" algn="l" rtl="0">
              <a:lnSpc>
                <a:spcPct val="90000"/>
              </a:lnSpc>
              <a:spcBef>
                <a:spcPts val="0"/>
              </a:spcBef>
              <a:spcAft>
                <a:spcPts val="0"/>
              </a:spcAft>
              <a:buNone/>
            </a:pPr>
            <a:endParaRPr sz="2000"/>
          </a:p>
          <a:p>
            <a:pPr marL="228600" lvl="0" indent="-228600" algn="l" rtl="0">
              <a:lnSpc>
                <a:spcPct val="90000"/>
              </a:lnSpc>
              <a:spcBef>
                <a:spcPts val="0"/>
              </a:spcBef>
              <a:spcAft>
                <a:spcPts val="0"/>
              </a:spcAft>
              <a:buSzPts val="2000"/>
              <a:buChar char="•"/>
            </a:pPr>
            <a:r>
              <a:rPr lang="en-US" sz="2000"/>
              <a:t>Encryption in use could involve encrypting data that might be actively being utilized by applications. This policy could cover all data in the process of being utilized by an application within the organization. Encryption in use should help with protecting data from unauthorized access and or leaks during operations.</a:t>
            </a:r>
            <a:endParaRPr sz="2000"/>
          </a:p>
          <a:p>
            <a:pPr marL="0" lvl="0" indent="0" algn="l" rtl="0">
              <a:lnSpc>
                <a:spcPct val="90000"/>
              </a:lnSpc>
              <a:spcBef>
                <a:spcPts val="1000"/>
              </a:spcBef>
              <a:spcAft>
                <a:spcPts val="0"/>
              </a:spcAft>
              <a:buClr>
                <a:schemeClr val="lt1"/>
              </a:buClr>
              <a:buSzPts val="1600"/>
              <a:buNone/>
            </a:pPr>
            <a:endParaRPr sz="1600"/>
          </a:p>
          <a:p>
            <a:pPr marL="228600" lvl="0" indent="-88900" algn="l" rtl="0">
              <a:lnSpc>
                <a:spcPct val="90000"/>
              </a:lnSpc>
              <a:spcBef>
                <a:spcPts val="1000"/>
              </a:spcBef>
              <a:spcAft>
                <a:spcPts val="0"/>
              </a:spcAft>
              <a:buClr>
                <a:schemeClr val="lt1"/>
              </a:buClr>
              <a:buSzPts val="2200"/>
              <a:buNone/>
            </a:pPr>
            <a:endParaRPr/>
          </a:p>
        </p:txBody>
      </p:sp>
      <p:pic>
        <p:nvPicPr>
          <p:cNvPr id="183" name="Google Shape;183;p7"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30" name="Audio 29">
            <a:hlinkClick r:id="" action="ppaction://media"/>
            <a:extLst>
              <a:ext uri="{FF2B5EF4-FFF2-40B4-BE49-F238E27FC236}">
                <a16:creationId xmlns:a16="http://schemas.microsoft.com/office/drawing/2014/main" id="{38CB558E-A459-A8A5-6892-65AD8619F5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0284"/>
    </mc:Choice>
    <mc:Fallback>
      <p:transition spd="slow" advTm="50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10000"/>
          </a:bodyPr>
          <a:lstStyle/>
          <a:p>
            <a:pPr marL="228600" lvl="0" indent="-205740" algn="l" rtl="0">
              <a:lnSpc>
                <a:spcPct val="90000"/>
              </a:lnSpc>
              <a:spcBef>
                <a:spcPts val="0"/>
              </a:spcBef>
              <a:spcAft>
                <a:spcPts val="0"/>
              </a:spcAft>
              <a:buClr>
                <a:schemeClr val="lt1"/>
              </a:buClr>
              <a:buSzPct val="100000"/>
              <a:buChar char="•"/>
            </a:pPr>
            <a:r>
              <a:rPr lang="en-US" sz="2400"/>
              <a:t>Authentication could involve verifying the identity of a user, process, and or device, often as a prerequisite to granting access to system resources. This policy could apply to all system logins and application accesses. Authentication could help with trying to only granting access to systems and data to authorized individuals, which can help with preventing unauthorized access.</a:t>
            </a:r>
            <a:endParaRPr sz="2400"/>
          </a:p>
          <a:p>
            <a:pPr marL="0" lvl="0" indent="0" algn="l" rtl="0">
              <a:lnSpc>
                <a:spcPct val="90000"/>
              </a:lnSpc>
              <a:spcBef>
                <a:spcPts val="0"/>
              </a:spcBef>
              <a:spcAft>
                <a:spcPts val="0"/>
              </a:spcAft>
              <a:buNone/>
            </a:pPr>
            <a:endParaRPr sz="2400"/>
          </a:p>
          <a:p>
            <a:pPr marL="228600" lvl="0" indent="-205740" algn="l" rtl="0">
              <a:lnSpc>
                <a:spcPct val="90000"/>
              </a:lnSpc>
              <a:spcBef>
                <a:spcPts val="0"/>
              </a:spcBef>
              <a:spcAft>
                <a:spcPts val="0"/>
              </a:spcAft>
              <a:buSzPct val="100000"/>
              <a:buChar char="•"/>
            </a:pPr>
            <a:r>
              <a:rPr lang="en-US" sz="2400"/>
              <a:t>Authorization could involve trying to only grant access to authenticated users for specific resources and actions. This policy could apply to user roles and permissions for the system. Authorization could help grant access permissions based on job functions, which could potentially help limit the risk of unauthorized system access.</a:t>
            </a:r>
            <a:endParaRPr sz="2400"/>
          </a:p>
          <a:p>
            <a:pPr marL="0" lvl="0" indent="0" algn="l" rtl="0">
              <a:lnSpc>
                <a:spcPct val="90000"/>
              </a:lnSpc>
              <a:spcBef>
                <a:spcPts val="0"/>
              </a:spcBef>
              <a:spcAft>
                <a:spcPts val="0"/>
              </a:spcAft>
              <a:buNone/>
            </a:pPr>
            <a:endParaRPr sz="2400"/>
          </a:p>
          <a:p>
            <a:pPr marL="228600" lvl="0" indent="-205740" algn="l" rtl="0">
              <a:lnSpc>
                <a:spcPct val="90000"/>
              </a:lnSpc>
              <a:spcBef>
                <a:spcPts val="0"/>
              </a:spcBef>
              <a:spcAft>
                <a:spcPts val="0"/>
              </a:spcAft>
              <a:buSzPct val="100000"/>
              <a:buChar char="•"/>
            </a:pPr>
            <a:r>
              <a:rPr lang="en-US" sz="2400"/>
              <a:t>Accounting could involve tracking and logging user activities for the purpose of analyzing resource utilization and potentially detecting anomalies. This policy could apply to all user activities, database changes, and potentially sensitive data access. Accounting could help with monitoring user actions, policy compliance, and potentially detecting security incidents.</a:t>
            </a:r>
            <a:endParaRPr sz="2400"/>
          </a:p>
        </p:txBody>
      </p:sp>
      <p:pic>
        <p:nvPicPr>
          <p:cNvPr id="190" name="Google Shape;190;p8"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2958F6E9-11BF-D1EF-2ABC-91DAE0A088A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3260"/>
    </mc:Choice>
    <mc:Fallback>
      <p:transition spd="slow" advTm="63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p:txBody>
      </p:sp>
      <p:pic>
        <p:nvPicPr>
          <p:cNvPr id="197" name="Google Shape;197;g9504e29505_0_0"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198" name="Google Shape;198;g9504e29505_0_0"/>
          <p:cNvPicPr preferRelativeResize="0"/>
          <p:nvPr/>
        </p:nvPicPr>
        <p:blipFill>
          <a:blip r:embed="rId6">
            <a:alphaModFix/>
          </a:blip>
          <a:stretch>
            <a:fillRect/>
          </a:stretch>
        </p:blipFill>
        <p:spPr>
          <a:xfrm>
            <a:off x="3643050" y="2965275"/>
            <a:ext cx="5067300" cy="1762125"/>
          </a:xfrm>
          <a:prstGeom prst="rect">
            <a:avLst/>
          </a:prstGeom>
          <a:noFill/>
          <a:ln>
            <a:noFill/>
          </a:ln>
        </p:spPr>
      </p:pic>
      <p:pic>
        <p:nvPicPr>
          <p:cNvPr id="199" name="Google Shape;199;g9504e29505_0_0"/>
          <p:cNvPicPr preferRelativeResize="0"/>
          <p:nvPr/>
        </p:nvPicPr>
        <p:blipFill>
          <a:blip r:embed="rId7">
            <a:alphaModFix/>
          </a:blip>
          <a:stretch>
            <a:fillRect/>
          </a:stretch>
        </p:blipFill>
        <p:spPr>
          <a:xfrm>
            <a:off x="3146125" y="5288650"/>
            <a:ext cx="6509361" cy="459573"/>
          </a:xfrm>
          <a:prstGeom prst="rect">
            <a:avLst/>
          </a:prstGeom>
          <a:noFill/>
          <a:ln>
            <a:noFill/>
          </a:ln>
        </p:spPr>
      </p:pic>
      <p:sp>
        <p:nvSpPr>
          <p:cNvPr id="200" name="Google Shape;200;g9504e29505_0_0"/>
          <p:cNvSpPr txBox="1"/>
          <p:nvPr/>
        </p:nvSpPr>
        <p:spPr>
          <a:xfrm>
            <a:off x="3418950" y="2118475"/>
            <a:ext cx="5515500" cy="7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solidFill>
                  <a:schemeClr val="lt1"/>
                </a:solidFill>
                <a:latin typeface="Century Gothic"/>
                <a:ea typeface="Century Gothic"/>
                <a:cs typeface="Century Gothic"/>
                <a:sym typeface="Century Gothic"/>
              </a:rPr>
              <a:t>Collection Smart Pointer Is Not Null</a:t>
            </a:r>
            <a:endParaRPr sz="2200">
              <a:solidFill>
                <a:schemeClr val="lt1"/>
              </a:solidFill>
              <a:latin typeface="Century Gothic"/>
              <a:ea typeface="Century Gothic"/>
              <a:cs typeface="Century Gothic"/>
              <a:sym typeface="Century Gothic"/>
            </a:endParaRPr>
          </a:p>
        </p:txBody>
      </p:sp>
      <p:pic>
        <p:nvPicPr>
          <p:cNvPr id="17" name="Audio 16">
            <a:hlinkClick r:id="" action="ppaction://media"/>
            <a:extLst>
              <a:ext uri="{FF2B5EF4-FFF2-40B4-BE49-F238E27FC236}">
                <a16:creationId xmlns:a16="http://schemas.microsoft.com/office/drawing/2014/main" id="{30FB4846-A1EB-1359-D64C-C86CC9A7323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411"/>
    </mc:Choice>
    <mc:Fallback>
      <p:transition spd="slow" advTm="10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ce16fff081_1_11"/>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206" name="Google Shape;206;g2ce16fff081_1_11"/>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p:txBody>
      </p:sp>
      <p:pic>
        <p:nvPicPr>
          <p:cNvPr id="207" name="Google Shape;207;g2ce16fff081_1_11" descr="Green Pace logo"/>
          <p:cNvPicPr preferRelativeResize="0"/>
          <p:nvPr/>
        </p:nvPicPr>
        <p:blipFill rotWithShape="1">
          <a:blip r:embed="rId5">
            <a:alphaModFix/>
          </a:blip>
          <a:srcRect/>
          <a:stretch/>
        </p:blipFill>
        <p:spPr>
          <a:xfrm>
            <a:off x="11084074" y="5440526"/>
            <a:ext cx="886603" cy="1149223"/>
          </a:xfrm>
          <a:prstGeom prst="rect">
            <a:avLst/>
          </a:prstGeom>
          <a:noFill/>
          <a:ln>
            <a:noFill/>
          </a:ln>
        </p:spPr>
      </p:pic>
      <p:sp>
        <p:nvSpPr>
          <p:cNvPr id="208" name="Google Shape;208;g2ce16fff081_1_11"/>
          <p:cNvSpPr txBox="1"/>
          <p:nvPr/>
        </p:nvSpPr>
        <p:spPr>
          <a:xfrm>
            <a:off x="3338238" y="2099125"/>
            <a:ext cx="5515500" cy="7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solidFill>
                  <a:schemeClr val="lt1"/>
                </a:solidFill>
                <a:latin typeface="Century Gothic"/>
                <a:ea typeface="Century Gothic"/>
                <a:cs typeface="Century Gothic"/>
                <a:sym typeface="Century Gothic"/>
              </a:rPr>
              <a:t>Clear Erases Collection</a:t>
            </a:r>
            <a:endParaRPr sz="2200">
              <a:solidFill>
                <a:schemeClr val="lt1"/>
              </a:solidFill>
              <a:latin typeface="Century Gothic"/>
              <a:ea typeface="Century Gothic"/>
              <a:cs typeface="Century Gothic"/>
              <a:sym typeface="Century Gothic"/>
            </a:endParaRPr>
          </a:p>
        </p:txBody>
      </p:sp>
      <p:pic>
        <p:nvPicPr>
          <p:cNvPr id="209" name="Google Shape;209;g2ce16fff081_1_11"/>
          <p:cNvPicPr preferRelativeResize="0"/>
          <p:nvPr/>
        </p:nvPicPr>
        <p:blipFill>
          <a:blip r:embed="rId6">
            <a:alphaModFix/>
          </a:blip>
          <a:stretch>
            <a:fillRect/>
          </a:stretch>
        </p:blipFill>
        <p:spPr>
          <a:xfrm>
            <a:off x="3881425" y="3131963"/>
            <a:ext cx="4429125" cy="1428750"/>
          </a:xfrm>
          <a:prstGeom prst="rect">
            <a:avLst/>
          </a:prstGeom>
          <a:noFill/>
          <a:ln>
            <a:noFill/>
          </a:ln>
        </p:spPr>
      </p:pic>
      <p:pic>
        <p:nvPicPr>
          <p:cNvPr id="210" name="Google Shape;210;g2ce16fff081_1_11"/>
          <p:cNvPicPr preferRelativeResize="0"/>
          <p:nvPr/>
        </p:nvPicPr>
        <p:blipFill>
          <a:blip r:embed="rId7">
            <a:alphaModFix/>
          </a:blip>
          <a:stretch>
            <a:fillRect/>
          </a:stretch>
        </p:blipFill>
        <p:spPr>
          <a:xfrm>
            <a:off x="3221725" y="5288650"/>
            <a:ext cx="5748557" cy="459573"/>
          </a:xfrm>
          <a:prstGeom prst="rect">
            <a:avLst/>
          </a:prstGeom>
          <a:noFill/>
          <a:ln>
            <a:noFill/>
          </a:ln>
        </p:spPr>
      </p:pic>
      <p:pic>
        <p:nvPicPr>
          <p:cNvPr id="11" name="Audio 10">
            <a:hlinkClick r:id="" action="ppaction://media"/>
            <a:extLst>
              <a:ext uri="{FF2B5EF4-FFF2-40B4-BE49-F238E27FC236}">
                <a16:creationId xmlns:a16="http://schemas.microsoft.com/office/drawing/2014/main" id="{9C1869B1-3EFC-7414-A3B9-C56F1F5F0EF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867"/>
    </mc:Choice>
    <mc:Fallback>
      <p:transition spd="slow" advTm="10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1132</Words>
  <Application>Microsoft Office PowerPoint</Application>
  <PresentationFormat>Widescreen</PresentationFormat>
  <Paragraphs>119</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Nate Bennett</cp:lastModifiedBy>
  <cp:revision>5</cp:revision>
  <dcterms:created xsi:type="dcterms:W3CDTF">2020-08-19T17:59:24Z</dcterms:created>
  <dcterms:modified xsi:type="dcterms:W3CDTF">2024-04-22T01:32:39Z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